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5" r:id="rId1"/>
  </p:sldMasterIdLst>
  <p:sldIdLst>
    <p:sldId id="256" r:id="rId2"/>
    <p:sldId id="257" r:id="rId3"/>
    <p:sldId id="278" r:id="rId4"/>
    <p:sldId id="261" r:id="rId5"/>
    <p:sldId id="263" r:id="rId6"/>
    <p:sldId id="264" r:id="rId7"/>
    <p:sldId id="288" r:id="rId8"/>
    <p:sldId id="273" r:id="rId9"/>
    <p:sldId id="266" r:id="rId10"/>
    <p:sldId id="267" r:id="rId11"/>
    <p:sldId id="292" r:id="rId12"/>
    <p:sldId id="283" r:id="rId13"/>
    <p:sldId id="291" r:id="rId14"/>
    <p:sldId id="272" r:id="rId15"/>
    <p:sldId id="28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ter3" initials="o" lastIdx="2" clrIdx="0">
    <p:extLst>
      <p:ext uri="{19B8F6BF-5375-455C-9EA6-DF929625EA0E}">
        <p15:presenceInfo xmlns:p15="http://schemas.microsoft.com/office/powerpoint/2012/main" userId="operater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42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7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830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26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9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953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0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3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dynesoftware.com/" TargetMode="External"/><Relationship Id="rId2" Type="http://schemas.openxmlformats.org/officeDocument/2006/relationships/hyperlink" Target="http://www1.k9webprotec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01" y="4813068"/>
            <a:ext cx="4898794" cy="2244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18456"/>
          <a:stretch/>
        </p:blipFill>
        <p:spPr>
          <a:xfrm>
            <a:off x="141316" y="448889"/>
            <a:ext cx="7805651" cy="44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85000">
              <a:schemeClr val="accent1">
                <a:lumMod val="0"/>
                <a:lumOff val="100000"/>
              </a:schemeClr>
            </a:gs>
            <a:gs pos="99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05" y="179109"/>
            <a:ext cx="8099435" cy="1076815"/>
          </a:xfrm>
        </p:spPr>
        <p:txBody>
          <a:bodyPr>
            <a:normAutofit/>
          </a:bodyPr>
          <a:lstStyle/>
          <a:p>
            <a:r>
              <a:rPr lang="sr-Latn-RS" sz="4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Seksting</a:t>
            </a:r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(SEXTING)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705" y="1121790"/>
            <a:ext cx="78262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Razlozi: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Žele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da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zadive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potencijalnog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momka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ili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devojku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sr-Latn-R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rijatelјi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ih pritiskaju;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dgovor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seksualnu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tekstualnu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poruku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sr-Latn-R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sr-Latn-R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Vrste:</a:t>
            </a:r>
          </a:p>
          <a:p>
            <a:pPr algn="just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Seksting kao seksualno uznemiravanje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Seksting kao čin besa, </a:t>
            </a:r>
            <a:r>
              <a:rPr lang="sr-Latn-RS" sz="2800" dirty="0" err="1" smtClean="0">
                <a:solidFill>
                  <a:schemeClr val="accent2">
                    <a:lumMod val="50000"/>
                  </a:schemeClr>
                </a:solidFill>
              </a:rPr>
              <a:t>osvet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ili druge agresije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4308">
            <a:off x="7803930" y="2194189"/>
            <a:ext cx="3645692" cy="2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781904" y="270345"/>
            <a:ext cx="9332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PREDATORI</a:t>
            </a:r>
            <a:endParaRPr lang="sr-Latn-R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sr-Latn-RS" dirty="0" smtClean="0">
                <a:latin typeface="Cambria" panose="02040503050406030204" pitchFamily="18" charset="0"/>
              </a:rPr>
              <a:t>Odrasle osobe koje kontaktiraju maloletna lica radi svog ličnog zadovoljstva i koristi.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8197" y="1280965"/>
            <a:ext cx="307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Gde</a:t>
            </a:r>
            <a:r>
              <a:rPr lang="sr-Latn-RS" dirty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?</a:t>
            </a:r>
          </a:p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-društvene 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mreže</a:t>
            </a:r>
          </a:p>
          <a:p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-sobe 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za </a:t>
            </a:r>
            <a:r>
              <a:rPr lang="sr-Latn-RS" dirty="0" err="1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chat</a:t>
            </a:r>
            <a:endParaRPr lang="sr-Latn-RS" dirty="0">
              <a:solidFill>
                <a:srgbClr val="0000FF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sr-Latn-RS" dirty="0" err="1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online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r-Latn-RS" dirty="0" err="1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igrice</a:t>
            </a:r>
            <a:endParaRPr lang="sr-Latn-RS" dirty="0">
              <a:solidFill>
                <a:srgbClr val="0000FF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0484" y="1284719"/>
            <a:ext cx="3670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Kako ih vrbuju?</a:t>
            </a:r>
          </a:p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koriste nadimke</a:t>
            </a:r>
          </a:p>
          <a:p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		-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grade prijateljstvo</a:t>
            </a:r>
          </a:p>
          <a:p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</a:rPr>
              <a:t>      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</a:rPr>
              <a:t>	         </a:t>
            </a:r>
            <a:r>
              <a:rPr lang="sr-Latn-RS" dirty="0" smtClean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sr-Latn-RS" dirty="0">
                <a:solidFill>
                  <a:srgbClr val="0000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dele ista interesovanja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1831" y="2562511"/>
            <a:ext cx="541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750 000 </a:t>
            </a:r>
          </a:p>
          <a:p>
            <a:pPr algn="ctr"/>
            <a:r>
              <a:rPr lang="sr-Latn-RS" sz="24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Cyber </a:t>
            </a:r>
            <a:r>
              <a:rPr lang="sr-Latn-RS" sz="2400" dirty="0" err="1" smtClean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predatora</a:t>
            </a:r>
            <a:r>
              <a:rPr lang="sr-Latn-RS" sz="24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se u svakom trenutku nalazi na internetu!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904" y="4239372"/>
            <a:ext cx="10390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Prostor 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u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kom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vrši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online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seksualno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zlostavljanje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maloletnih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devojčica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ili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dečaka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koje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prenosi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putem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interneta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za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to se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dobija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novčana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naknada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Predatori</a:t>
            </a:r>
            <a:r>
              <a:rPr lang="en-US" dirty="0" smtClean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širom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sveta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imaju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mogućnost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pristupe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online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 plate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tu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uslugu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osobama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koje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drže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cyber </a:t>
            </a:r>
            <a:r>
              <a:rPr lang="en-US" dirty="0" err="1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jazbine</a:t>
            </a:r>
            <a:r>
              <a:rPr lang="en-US" dirty="0">
                <a:solidFill>
                  <a:srgbClr val="1111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sr-Latn-RS" dirty="0" smtClean="0">
              <a:solidFill>
                <a:srgbClr val="1111FF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endParaRPr lang="sr-Latn-RS" dirty="0">
              <a:solidFill>
                <a:srgbClr val="1111FF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mbria" panose="02040503050406030204" pitchFamily="18" charset="0"/>
                <a:cs typeface="Calibri" panose="020F0502020204030204" pitchFamily="34" charset="0"/>
              </a:rPr>
              <a:t>Žrtve </a:t>
            </a:r>
            <a:r>
              <a:rPr lang="sr-Latn-RS" dirty="0" err="1">
                <a:latin typeface="Cambria" panose="02040503050406030204" pitchFamily="18" charset="0"/>
                <a:cs typeface="Calibri" panose="020F0502020204030204" pitchFamily="34" charset="0"/>
              </a:rPr>
              <a:t>predatora</a:t>
            </a:r>
            <a:r>
              <a:rPr lang="sr-Latn-RS" dirty="0">
                <a:latin typeface="Cambria" panose="02040503050406030204" pitchFamily="18" charset="0"/>
                <a:cs typeface="Calibri" panose="020F0502020204030204" pitchFamily="34" charset="0"/>
              </a:rPr>
              <a:t> najčešće postaju deca koja već žive u teškim porodičnim uslovima. Uz obećanje dobre zarade i da će ih kontaktirati samo ljudi iz drugih zemalja sa kojim se nikada neće sresti, deca se lako odlučuju na ovaj korak.</a:t>
            </a:r>
          </a:p>
          <a:p>
            <a:pPr algn="just"/>
            <a:r>
              <a:rPr lang="sr-Latn-RS" dirty="0">
                <a:latin typeface="Cambria" panose="02040503050406030204" pitchFamily="18" charset="0"/>
                <a:cs typeface="Calibri" panose="020F0502020204030204" pitchFamily="34" charset="0"/>
              </a:rPr>
              <a:t>Neretko su bliski rođaci dece umešani u ovakva krivična dela i vrše vrbovanje, organizovanje snimanja i podizanje novca</a:t>
            </a:r>
            <a:r>
              <a:rPr lang="sr-Latn-RS" dirty="0" smtClean="0"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071" y="3762840"/>
            <a:ext cx="1966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r-Latn-RS" sz="2400" dirty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Cyber jazbine</a:t>
            </a:r>
          </a:p>
        </p:txBody>
      </p:sp>
    </p:spTree>
    <p:extLst>
      <p:ext uri="{BB962C8B-B14F-4D97-AF65-F5344CB8AC3E}">
        <p14:creationId xmlns:p14="http://schemas.microsoft.com/office/powerpoint/2010/main" val="40908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/>
            </a:gs>
            <a:gs pos="31000">
              <a:schemeClr val="bg2"/>
            </a:gs>
            <a:gs pos="92000">
              <a:srgbClr val="F0F7E1"/>
            </a:gs>
            <a:gs pos="84000">
              <a:schemeClr val="bg2"/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73" y="735291"/>
            <a:ext cx="116515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>
                <a:solidFill>
                  <a:schemeClr val="accent2">
                    <a:lumMod val="50000"/>
                  </a:schemeClr>
                </a:solidFill>
              </a:rPr>
              <a:t>Svi oblici digitalnog nasilja su kažnjivi!</a:t>
            </a:r>
          </a:p>
          <a:p>
            <a:pPr algn="ctr"/>
            <a:endParaRPr lang="sr-Latn-RS" sz="4000" dirty="0"/>
          </a:p>
          <a:p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Ako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je reč o ozbiljnim oblicima nasilja, naročito o zastrašujućim pretnjama i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uznemiravajućim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porukama, obavezno sve prijavite policiji ili se obratite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Centru!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16058" y="3365369"/>
            <a:ext cx="3469064" cy="2290713"/>
          </a:xfrm>
          <a:prstGeom prst="wedgeRoundRectCallout">
            <a:avLst>
              <a:gd name="adj1" fmla="val -2383"/>
              <a:gd name="adj2" fmla="val 974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Skoro 43% dece je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zlostavlјano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na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internetu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od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dece je to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doživelo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više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od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jednog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2">
                    <a:lumMod val="50000"/>
                  </a:schemeClr>
                </a:solidFill>
              </a:rPr>
              <a:t>puta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07810" y="3365369"/>
            <a:ext cx="3648174" cy="2290713"/>
          </a:xfrm>
          <a:prstGeom prst="wedgeRoundRectCallout">
            <a:avLst>
              <a:gd name="adj1" fmla="val -1519"/>
              <a:gd name="adj2" fmla="val 8395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Samo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žrtava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će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obavestiti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roditel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  <a:t>ј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ili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odraslu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osobu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poverenja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svojoj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situaciji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</a:rPr>
              <a:t>ј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0875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28" y="1176054"/>
            <a:ext cx="543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hr-HR" dirty="0" smtClean="0">
                <a:solidFill>
                  <a:srgbClr val="002060"/>
                </a:solidFill>
              </a:rPr>
              <a:t>Deca uglavnom razgovaraju o svojim strahovima i opasnostima na internetu sa svima osim sa svojim roditeljima. </a:t>
            </a:r>
            <a:r>
              <a:rPr lang="hr-HR" dirty="0">
                <a:solidFill>
                  <a:srgbClr val="002060"/>
                </a:solidFill>
              </a:rPr>
              <a:t>R</a:t>
            </a:r>
            <a:r>
              <a:rPr lang="hr-HR" dirty="0" smtClean="0">
                <a:solidFill>
                  <a:srgbClr val="002060"/>
                </a:solidFill>
              </a:rPr>
              <a:t>azlog zbog koga ne žele da </a:t>
            </a:r>
            <a:r>
              <a:rPr lang="hr-HR" dirty="0" err="1" smtClean="0">
                <a:solidFill>
                  <a:srgbClr val="002060"/>
                </a:solidFill>
              </a:rPr>
              <a:t>podele</a:t>
            </a:r>
            <a:r>
              <a:rPr lang="hr-HR" dirty="0" smtClean="0">
                <a:solidFill>
                  <a:srgbClr val="002060"/>
                </a:solidFill>
              </a:rPr>
              <a:t> problem sa roditeljima između ostalog jeste strah od zabrane </a:t>
            </a:r>
            <a:r>
              <a:rPr lang="hr-HR" dirty="0" err="1" smtClean="0">
                <a:solidFill>
                  <a:srgbClr val="002060"/>
                </a:solidFill>
              </a:rPr>
              <a:t>korišćenja</a:t>
            </a:r>
            <a:r>
              <a:rPr lang="hr-HR" dirty="0" smtClean="0">
                <a:solidFill>
                  <a:srgbClr val="002060"/>
                </a:solidFill>
              </a:rPr>
              <a:t> Interneta.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5402" y="1176054"/>
            <a:ext cx="5243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hr-HR" dirty="0" smtClean="0">
                <a:solidFill>
                  <a:srgbClr val="002060"/>
                </a:solidFill>
              </a:rPr>
              <a:t>Veliki broj osnovaca od 9 do 14 godina, </a:t>
            </a:r>
            <a:r>
              <a:rPr lang="hr-HR" dirty="0" err="1" smtClean="0">
                <a:solidFill>
                  <a:srgbClr val="002060"/>
                </a:solidFill>
              </a:rPr>
              <a:t>svestan</a:t>
            </a:r>
            <a:r>
              <a:rPr lang="hr-HR" dirty="0" smtClean="0">
                <a:solidFill>
                  <a:srgbClr val="002060"/>
                </a:solidFill>
              </a:rPr>
              <a:t> je opasnosti na Internetu, kao što su virusi, nepoželjni sadržaji, krađa identiteta i predatori, ali kada naiđu na problem </a:t>
            </a:r>
            <a:r>
              <a:rPr lang="hr-HR" b="1" dirty="0" smtClean="0">
                <a:solidFill>
                  <a:srgbClr val="002060"/>
                </a:solidFill>
              </a:rPr>
              <a:t>razgovaraju </a:t>
            </a:r>
            <a:r>
              <a:rPr lang="hr-HR" b="1" dirty="0">
                <a:solidFill>
                  <a:srgbClr val="002060"/>
                </a:solidFill>
              </a:rPr>
              <a:t>s roditeljima tek kad nemaju drugog izlaza</a:t>
            </a:r>
            <a:r>
              <a:rPr lang="hr-HR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540" y="3347949"/>
            <a:ext cx="8985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12% ispitane dece u Srbiji među prijateljima na </a:t>
            </a:r>
            <a:r>
              <a:rPr lang="sr-Latn-RS" dirty="0" err="1" smtClean="0">
                <a:solidFill>
                  <a:schemeClr val="accent2">
                    <a:lumMod val="75000"/>
                  </a:schemeClr>
                </a:solidFill>
              </a:rPr>
              <a:t>Facebook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-u ima svoje roditelje.</a:t>
            </a:r>
          </a:p>
          <a:p>
            <a:pPr algn="just" fontAlgn="base"/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/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53% prihvata poziv za prijateljstvo na društvenim mrežama od nepoznatih osoba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/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/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80% komunicira putem četa sa nepoznatim osobama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 fontAlgn="base"/>
            <a:endParaRPr lang="sr-Latn-R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/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31%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ispitane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dece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 izjavilo je da njihovi roditelji ne znaju šta oni rade na Internetu.</a:t>
            </a:r>
          </a:p>
          <a:p>
            <a:pPr algn="just" fontAlgn="base"/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/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35% dece potvrđuje da su imali fizički susret sa osobom sa kojom su se upoznali putem interneta.</a:t>
            </a:r>
          </a:p>
          <a:p>
            <a:pPr fontAlgn="base"/>
            <a:endParaRPr lang="sr-Latn-RS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9241" y="305551"/>
            <a:ext cx="2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0000"/>
                </a:solidFill>
              </a:rPr>
              <a:t>Pitali smo decu…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475" y="456176"/>
            <a:ext cx="993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</a:rPr>
              <a:t>PREKOMERNA UPOTREBA INTERNETA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475" y="2046792"/>
            <a:ext cx="106096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Od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4 do 6h provedenih neprekidno na internetu se smatra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zavisnošću.</a:t>
            </a:r>
          </a:p>
          <a:p>
            <a:endParaRPr lang="sr-Latn-R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sr-Latn-R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Posledice: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lavobolјe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bolovi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u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leđima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Problemi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sa koncentracijom;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Gubitak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kilaže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Otuđenje;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Zanemarivanje obaveza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44" y="3377268"/>
            <a:ext cx="4098990" cy="27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/>
            </a:gs>
            <a:gs pos="31000">
              <a:schemeClr val="bg2"/>
            </a:gs>
            <a:gs pos="92000">
              <a:srgbClr val="F0F7E1"/>
            </a:gs>
            <a:gs pos="84000">
              <a:schemeClr val="bg2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255" y="65988"/>
            <a:ext cx="108691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</a:rPr>
              <a:t>FILTERI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Filtere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koristimo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da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bi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izbegli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nepoželjne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sadržaje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na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internetu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pl-P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Besplatn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aplikacije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koj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omogućavaju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konrolu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uređaja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vaše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dece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SecureTeen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Parental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Control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Kids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Place - Parental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Control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Screen Time Parental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Control</a:t>
            </a:r>
            <a:endParaRPr lang="sr-Latn-R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Net Nanny</a:t>
            </a:r>
            <a:endParaRPr lang="sr-Latn-R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800" b="1" dirty="0" err="1" smtClean="0">
                <a:solidFill>
                  <a:schemeClr val="accent2">
                    <a:lumMod val="50000"/>
                  </a:schemeClr>
                </a:solidFill>
              </a:rPr>
              <a:t>Google</a:t>
            </a:r>
            <a:r>
              <a:rPr lang="sr-Latn-R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800" b="1" dirty="0" err="1" smtClean="0">
                <a:solidFill>
                  <a:schemeClr val="accent2">
                    <a:lumMod val="50000"/>
                  </a:schemeClr>
                </a:solidFill>
              </a:rPr>
              <a:t>Alert</a:t>
            </a:r>
            <a:endParaRPr lang="sr-Latn-R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http://www1.k9webprotection.com/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r-Latn-RS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ompjuter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redovno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800" dirty="0" err="1" smtClean="0">
                <a:solidFill>
                  <a:schemeClr val="accent2">
                    <a:lumMod val="50000"/>
                  </a:schemeClr>
                </a:solidFill>
              </a:rPr>
              <a:t>skenirajte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porn detection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software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30" y="2799761"/>
            <a:ext cx="3638746" cy="27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4000">
              <a:schemeClr val="bg2"/>
            </a:gs>
            <a:gs pos="91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3" t="15034" r="1465" b="2403"/>
          <a:stretch/>
        </p:blipFill>
        <p:spPr>
          <a:xfrm>
            <a:off x="6950696" y="1393389"/>
            <a:ext cx="5241304" cy="5033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340" y="5684364"/>
            <a:ext cx="478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sz="4800" dirty="0">
                <a:solidFill>
                  <a:srgbClr val="99CB38">
                    <a:lumMod val="50000"/>
                  </a:srgbClr>
                </a:solidFill>
              </a:rPr>
              <a:t>Hvala na pažnji!</a:t>
            </a:r>
            <a:endParaRPr lang="en-US" sz="4800" dirty="0">
              <a:solidFill>
                <a:srgbClr val="99CB38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208" y="1969216"/>
            <a:ext cx="5825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6600" dirty="0" smtClean="0">
                <a:ln w="0"/>
                <a:solidFill>
                  <a:srgbClr val="99CB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PAMETNO</a:t>
            </a:r>
            <a:r>
              <a:rPr lang="sr-Latn-RS" sz="6600" dirty="0">
                <a:ln w="0"/>
                <a:solidFill>
                  <a:srgbClr val="99CB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</a:p>
          <a:p>
            <a:pPr lvl="0"/>
            <a:r>
              <a:rPr lang="sr-Latn-RS" sz="6600" u="sng" dirty="0">
                <a:ln w="0"/>
                <a:solidFill>
                  <a:srgbClr val="99CB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BEZBEDNO</a:t>
            </a:r>
          </a:p>
          <a:p>
            <a:pPr lvl="0"/>
            <a:r>
              <a:rPr lang="sr-Latn-RS" sz="6600" dirty="0">
                <a:ln w="0"/>
                <a:solidFill>
                  <a:srgbClr val="99CB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SMART&amp;SAFE</a:t>
            </a:r>
            <a:endParaRPr lang="en-US" sz="6600" dirty="0">
              <a:ln w="0"/>
              <a:solidFill>
                <a:srgbClr val="99CB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085" y="408504"/>
            <a:ext cx="11406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rgbClr val="FF0000"/>
                </a:solidFill>
              </a:rPr>
              <a:t>BOLJI_INTERNET_ZA_DECU</a:t>
            </a:r>
            <a:r>
              <a:rPr lang="sr-Latn-RS" sz="4000" dirty="0" smtClean="0"/>
              <a:t> </a:t>
            </a:r>
            <a:r>
              <a:rPr lang="sr-Latn-RS" dirty="0" smtClean="0"/>
              <a:t>                 </a:t>
            </a:r>
            <a:r>
              <a:rPr lang="sr-Latn-RS" sz="3600" b="1" dirty="0" smtClean="0"/>
              <a:t>bit@mtt.gov.rs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45" y="513425"/>
            <a:ext cx="10881016" cy="2855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BEZBEDNOST DECE NA INTERNETU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Nacionalni kontakt centar za bezbednost dece na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internetu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865" y="3368847"/>
            <a:ext cx="59323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3200" dirty="0">
                <a:solidFill>
                  <a:schemeClr val="accent1">
                    <a:lumMod val="50000"/>
                  </a:schemeClr>
                </a:solidFill>
              </a:rPr>
              <a:t>19833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3200" dirty="0" smtClean="0">
                <a:solidFill>
                  <a:schemeClr val="accent1">
                    <a:lumMod val="50000"/>
                  </a:schemeClr>
                </a:solidFill>
              </a:rPr>
              <a:t>bit@mtt.gov.rs</a:t>
            </a:r>
            <a:endParaRPr lang="sr-Latn-R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3200" dirty="0" smtClean="0">
                <a:solidFill>
                  <a:schemeClr val="accent1">
                    <a:lumMod val="50000"/>
                  </a:schemeClr>
                </a:solidFill>
              </a:rPr>
              <a:t>www.pametnoibezbedno.gov.rs</a:t>
            </a:r>
            <a:endParaRPr lang="sr-Latn-R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3200" dirty="0">
                <a:solidFill>
                  <a:schemeClr val="accent1">
                    <a:lumMod val="50000"/>
                  </a:schemeClr>
                </a:solidFill>
              </a:rPr>
              <a:t>    PAMETNO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sr-Latn-RS" sz="3200" dirty="0">
                <a:solidFill>
                  <a:schemeClr val="accent1">
                    <a:lumMod val="50000"/>
                  </a:schemeClr>
                </a:solidFill>
              </a:rPr>
              <a:t>BEZBEDNO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sr-Latn-RS" sz="3200" dirty="0">
                <a:solidFill>
                  <a:schemeClr val="accent1">
                    <a:lumMod val="50000"/>
                  </a:schemeClr>
                </a:solidFill>
              </a:rPr>
              <a:t> #</a:t>
            </a:r>
            <a:r>
              <a:rPr lang="sr-Latn-RS" sz="3200" dirty="0" err="1">
                <a:solidFill>
                  <a:schemeClr val="accent1">
                    <a:lumMod val="50000"/>
                  </a:schemeClr>
                </a:solidFill>
              </a:rPr>
              <a:t>pametnoibezbedno</a:t>
            </a:r>
            <a:endParaRPr lang="sr-Latn-R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49" y="4934890"/>
            <a:ext cx="385763" cy="385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5" y="5387257"/>
            <a:ext cx="469530" cy="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4000">
              <a:schemeClr val="bg2"/>
            </a:gs>
            <a:gs pos="0">
              <a:schemeClr val="bg2"/>
            </a:gs>
            <a:gs pos="73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1155470"/>
            <a:ext cx="5253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accent1"/>
                </a:solidFill>
              </a:rPr>
              <a:t>DOBRE STRANE INTERNETA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sr-Latn-RS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Druženje i razmena iskustava;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Učenje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Deljenje znanja, umeća i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kreacija na zabavan način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9484" y="1155470"/>
            <a:ext cx="4854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LO</a:t>
            </a:r>
            <a:r>
              <a:rPr lang="sr-Latn-RS" sz="2800" b="1" dirty="0">
                <a:solidFill>
                  <a:srgbClr val="C00000"/>
                </a:solidFill>
              </a:rPr>
              <a:t>ŠE STRANE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sr-Latn-RS" sz="2800" b="1" dirty="0">
                <a:solidFill>
                  <a:srgbClr val="C00000"/>
                </a:solidFill>
              </a:rPr>
              <a:t>INTERNETA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sr-Latn-RS" sz="2400" dirty="0" err="1" smtClean="0">
                <a:solidFill>
                  <a:schemeClr val="accent1">
                    <a:lumMod val="50000"/>
                  </a:schemeClr>
                </a:solidFill>
              </a:rPr>
              <a:t>etačni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, neprimereni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štetni sadržaji;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Zloupotreba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Uvrede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govor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mr</a:t>
            </a:r>
            <a:r>
              <a:rPr lang="sr-Latn-RS" sz="2400" dirty="0" err="1" smtClean="0">
                <a:solidFill>
                  <a:schemeClr val="accent1">
                    <a:lumMod val="50000"/>
                  </a:schemeClr>
                </a:solidFill>
              </a:rPr>
              <a:t>žnje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Vrbovanje od strane </a:t>
            </a:r>
            <a:r>
              <a:rPr lang="sr-Latn-RS" sz="2400" dirty="0" err="1">
                <a:solidFill>
                  <a:schemeClr val="accent1">
                    <a:lumMod val="50000"/>
                  </a:schemeClr>
                </a:solidFill>
              </a:rPr>
              <a:t>predatora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Zavisnost od interneta.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186641"/>
            <a:ext cx="580228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8000">
              <a:schemeClr val="tx2">
                <a:lumMod val="20000"/>
                <a:lumOff val="80000"/>
              </a:schemeClr>
            </a:gs>
            <a:gs pos="0">
              <a:schemeClr val="bg1"/>
            </a:gs>
            <a:gs pos="63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0" y="113123"/>
            <a:ext cx="6004875" cy="8319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r-Latn-RS" sz="4000" b="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4000" b="0" dirty="0" err="1">
                <a:solidFill>
                  <a:schemeClr val="accent2">
                    <a:lumMod val="50000"/>
                  </a:schemeClr>
                </a:solidFill>
              </a:rPr>
              <a:t>itajte</a:t>
            </a:r>
            <a:r>
              <a:rPr lang="en-US" sz="40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0" dirty="0" err="1">
                <a:solidFill>
                  <a:schemeClr val="accent2">
                    <a:lumMod val="50000"/>
                  </a:schemeClr>
                </a:solidFill>
              </a:rPr>
              <a:t>svoj</a:t>
            </a:r>
            <a:r>
              <a:rPr lang="sr-Latn-RS" sz="4000" b="0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sz="4000" b="0" dirty="0">
                <a:solidFill>
                  <a:schemeClr val="accent2">
                    <a:lumMod val="50000"/>
                  </a:schemeClr>
                </a:solidFill>
              </a:rPr>
              <a:t> de</a:t>
            </a:r>
            <a:r>
              <a:rPr lang="sr-Latn-RS" sz="4000" b="0" dirty="0" err="1" smtClean="0">
                <a:solidFill>
                  <a:schemeClr val="accent2">
                    <a:lumMod val="50000"/>
                  </a:schemeClr>
                </a:solidFill>
              </a:rPr>
              <a:t>cu</a:t>
            </a:r>
            <a:r>
              <a:rPr lang="sr-Latn-RS" sz="4000" b="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en-US" sz="4000" b="0" cap="none" spc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0482" y="2714281"/>
            <a:ext cx="5288911" cy="2718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šta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rade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kad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online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 err="1">
                <a:solidFill>
                  <a:schemeClr val="accent2">
                    <a:lumMod val="50000"/>
                  </a:schemeClr>
                </a:solidFill>
              </a:rPr>
              <a:t>š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posećuj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kim</a:t>
            </a:r>
            <a:r>
              <a:rPr lang="sr-Latn-RS" sz="280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četuju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ko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stupa u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kontakt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njima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38" y="4404810"/>
            <a:ext cx="4679676" cy="232214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38" y="1589241"/>
            <a:ext cx="4576388" cy="24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bg2"/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70" y="265185"/>
            <a:ext cx="9800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</a:rPr>
              <a:t>RUŠTVENE MREŽE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58" y="6007100"/>
            <a:ext cx="970032" cy="933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9" y="5923544"/>
            <a:ext cx="823692" cy="82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7" y="5823720"/>
            <a:ext cx="1255751" cy="1255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2" y="5870042"/>
            <a:ext cx="1013551" cy="966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94" y="5923544"/>
            <a:ext cx="859544" cy="893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06" y="335343"/>
            <a:ext cx="74974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pPr algn="just"/>
            <a:r>
              <a:rPr lang="sr-Latn-RS" sz="2400" dirty="0" smtClean="0">
                <a:solidFill>
                  <a:srgbClr val="C00000"/>
                </a:solidFill>
              </a:rPr>
              <a:t>NEMOJTE </a:t>
            </a:r>
            <a:r>
              <a:rPr lang="sr-Latn-RS" sz="2400" dirty="0">
                <a:solidFill>
                  <a:srgbClr val="C00000"/>
                </a:solidFill>
              </a:rPr>
              <a:t>DOĆI U ISKUŠENJE DA DETETU SAMO PREDATE SPAKOVAN UREĐAJ</a:t>
            </a:r>
            <a:r>
              <a:rPr lang="sr-Latn-RS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endParaRPr lang="en-US" sz="2400" dirty="0" smtClean="0">
              <a:solidFill>
                <a:srgbClr val="C00000"/>
              </a:solidFill>
            </a:endParaRPr>
          </a:p>
          <a:p>
            <a:pPr algn="just"/>
            <a:r>
              <a:rPr lang="hr-HR" sz="2400" dirty="0">
                <a:solidFill>
                  <a:srgbClr val="0000CC"/>
                </a:solidFill>
              </a:rPr>
              <a:t>Zabrana pristupa Internetu nije rešenje</a:t>
            </a:r>
            <a:r>
              <a:rPr lang="hr-HR" sz="2400" dirty="0" smtClean="0">
                <a:solidFill>
                  <a:srgbClr val="0000CC"/>
                </a:solidFill>
              </a:rPr>
              <a:t>!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hr-HR" sz="2400" dirty="0">
                <a:solidFill>
                  <a:srgbClr val="0000CC"/>
                </a:solidFill>
              </a:rPr>
              <a:t>Dogovorite se sa </a:t>
            </a:r>
            <a:r>
              <a:rPr lang="hr-HR" sz="2400" dirty="0" err="1">
                <a:solidFill>
                  <a:srgbClr val="0000CC"/>
                </a:solidFill>
              </a:rPr>
              <a:t>detetom</a:t>
            </a:r>
            <a:r>
              <a:rPr lang="hr-HR" sz="2400" dirty="0">
                <a:solidFill>
                  <a:srgbClr val="0000CC"/>
                </a:solidFill>
              </a:rPr>
              <a:t> o pravilima </a:t>
            </a:r>
            <a:r>
              <a:rPr lang="hr-HR" sz="2400" dirty="0" err="1">
                <a:solidFill>
                  <a:srgbClr val="0000CC"/>
                </a:solidFill>
              </a:rPr>
              <a:t>korišćenja</a:t>
            </a:r>
            <a:r>
              <a:rPr lang="hr-HR" sz="2400" dirty="0">
                <a:solidFill>
                  <a:srgbClr val="0000CC"/>
                </a:solidFill>
              </a:rPr>
              <a:t> Interneta i ograničenju vremena koje provodi koristeći digitalne tehnologije</a:t>
            </a:r>
            <a:r>
              <a:rPr lang="hr-HR" sz="2400" dirty="0" smtClean="0">
                <a:solidFill>
                  <a:srgbClr val="0000CC"/>
                </a:solidFill>
              </a:rPr>
              <a:t>.</a:t>
            </a:r>
            <a:endParaRPr lang="en-US" sz="2400" dirty="0" smtClean="0">
              <a:solidFill>
                <a:srgbClr val="0000CC"/>
              </a:solidFill>
            </a:endParaRPr>
          </a:p>
          <a:p>
            <a:pPr algn="just"/>
            <a:endParaRPr lang="en-US" sz="2400" dirty="0" smtClean="0">
              <a:solidFill>
                <a:srgbClr val="0000CC"/>
              </a:solidFill>
            </a:endParaRPr>
          </a:p>
          <a:p>
            <a:pPr algn="just"/>
            <a:r>
              <a:rPr lang="sr-Latn-RS" sz="24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ruštven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mrež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</a:rPr>
              <a:t>imaju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pravo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kopiraju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vaše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fotografije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snimke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4" y="6032687"/>
            <a:ext cx="3786075" cy="78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90" y="325587"/>
            <a:ext cx="2043642" cy="201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79574" y="2704854"/>
            <a:ext cx="3340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</a:rPr>
              <a:t>Sačuvajte dokaz!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</a:rPr>
              <a:t>Ukoliko naiđete na lažni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</a:rPr>
              <a:t>ili </a:t>
            </a:r>
            <a:r>
              <a:rPr lang="sr-Latn-RS" sz="2400" b="1" dirty="0" err="1">
                <a:solidFill>
                  <a:schemeClr val="accent2">
                    <a:lumMod val="50000"/>
                  </a:schemeClr>
                </a:solidFill>
              </a:rPr>
              <a:t>hakovani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</a:rPr>
              <a:t> profil,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</a:rPr>
              <a:t>prijavite na 19833.</a:t>
            </a:r>
          </a:p>
        </p:txBody>
      </p:sp>
    </p:spTree>
    <p:extLst>
      <p:ext uri="{BB962C8B-B14F-4D97-AF65-F5344CB8AC3E}">
        <p14:creationId xmlns:p14="http://schemas.microsoft.com/office/powerpoint/2010/main" val="19731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32" y="2507947"/>
            <a:ext cx="6501313" cy="3860105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Bez odavanja ličnih i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nformacija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Š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ifre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čuvati za sebe;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odešavanja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privatnosti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ontrol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komentar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a;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eliki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broj prijatelja ne znači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pravo     prijateljstvo.</a:t>
            </a:r>
            <a:endParaRPr lang="sr-Latn-R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2421" y="494456"/>
            <a:ext cx="1059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</a:rPr>
              <a:t>Naučite decu</a:t>
            </a:r>
            <a:r>
              <a:rPr lang="sr-Latn-R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bezbednom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ponašanju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internetu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45" y="2507947"/>
            <a:ext cx="4628788" cy="50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0000">
              <a:schemeClr val="bg2"/>
            </a:gs>
            <a:gs pos="12000">
              <a:schemeClr val="tx2">
                <a:lumMod val="60000"/>
                <a:lumOff val="40000"/>
              </a:schemeClr>
            </a:gs>
            <a:gs pos="83000">
              <a:schemeClr val="bg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258" y="1117438"/>
            <a:ext cx="8280814" cy="5740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solidFill>
                  <a:schemeClr val="accent2">
                    <a:lumMod val="50000"/>
                  </a:schemeClr>
                </a:solidFill>
              </a:rPr>
              <a:t>LOL</a:t>
            </a:r>
            <a:r>
              <a:rPr lang="sr-Latn-RS" alt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Laugh </a:t>
            </a:r>
            <a:r>
              <a:rPr lang="en-GB" altLang="en-US" sz="2600" dirty="0">
                <a:solidFill>
                  <a:schemeClr val="accent2">
                    <a:lumMod val="50000"/>
                  </a:schemeClr>
                </a:solidFill>
              </a:rPr>
              <a:t>Out 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Loud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3000" dirty="0"/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Smejem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sav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glas</a:t>
            </a:r>
            <a:endParaRPr lang="en-GB" altLang="en-US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solidFill>
                  <a:schemeClr val="accent2">
                    <a:lumMod val="50000"/>
                  </a:schemeClr>
                </a:solidFill>
              </a:rPr>
              <a:t>BRB</a:t>
            </a:r>
            <a:r>
              <a:rPr lang="sr-Latn-RS" alt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Be </a:t>
            </a:r>
            <a:r>
              <a:rPr lang="en-GB" altLang="en-US" sz="2600" dirty="0">
                <a:solidFill>
                  <a:schemeClr val="accent2">
                    <a:lumMod val="50000"/>
                  </a:schemeClr>
                </a:solidFill>
              </a:rPr>
              <a:t>Right 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Back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) Odmah se vraćam</a:t>
            </a:r>
            <a:endParaRPr lang="en-GB" alt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solidFill>
                  <a:schemeClr val="accent2">
                    <a:lumMod val="50000"/>
                  </a:schemeClr>
                </a:solidFill>
              </a:rPr>
              <a:t>OMG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Oh My God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) O moj Bože</a:t>
            </a:r>
            <a:endParaRPr lang="en-GB" alt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solidFill>
                  <a:schemeClr val="accent2">
                    <a:lumMod val="50000"/>
                  </a:schemeClr>
                </a:solidFill>
              </a:rPr>
              <a:t>BTW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By </a:t>
            </a:r>
            <a:r>
              <a:rPr lang="en-GB" altLang="en-US" sz="26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GB" altLang="en-US" sz="2600" dirty="0" smtClean="0">
                <a:solidFill>
                  <a:schemeClr val="accent2">
                    <a:lumMod val="50000"/>
                  </a:schemeClr>
                </a:solidFill>
              </a:rPr>
              <a:t>Way</a:t>
            </a:r>
            <a:r>
              <a:rPr lang="sr-Latn-RS" altLang="en-US" sz="30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sr-Latn-RS" altLang="en-US" sz="3000" dirty="0" err="1" smtClean="0">
                <a:solidFill>
                  <a:schemeClr val="accent2">
                    <a:lumMod val="50000"/>
                  </a:schemeClr>
                </a:solidFill>
              </a:rPr>
              <a:t>Usput</a:t>
            </a:r>
            <a:endParaRPr lang="sr-Latn-RS" altLang="en-US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sr-Latn-RS" sz="3000" dirty="0">
                <a:solidFill>
                  <a:schemeClr val="accent2">
                    <a:lumMod val="50000"/>
                  </a:schemeClr>
                </a:solidFill>
              </a:rPr>
              <a:t>BFF 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2600" dirty="0" smtClean="0">
                <a:solidFill>
                  <a:schemeClr val="accent2">
                    <a:lumMod val="50000"/>
                  </a:schemeClr>
                </a:solidFill>
              </a:rPr>
              <a:t>Best </a:t>
            </a:r>
            <a:r>
              <a:rPr lang="sr-Latn-RS" sz="2600" dirty="0" err="1">
                <a:solidFill>
                  <a:schemeClr val="accent2">
                    <a:lumMod val="50000"/>
                  </a:schemeClr>
                </a:solidFill>
              </a:rPr>
              <a:t>Friends</a:t>
            </a:r>
            <a:r>
              <a:rPr lang="sr-Latn-R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Forever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 Najbolji prijatelji zauvek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IDK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don't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know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Ne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znam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3000" dirty="0">
                <a:solidFill>
                  <a:schemeClr val="accent2">
                    <a:lumMod val="50000"/>
                  </a:schemeClr>
                </a:solidFill>
              </a:rPr>
              <a:t>H8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Hate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 Mrzim</a:t>
            </a:r>
            <a:endParaRPr lang="sr-Latn-R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THX 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26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hanks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</a:rPr>
              <a:t>Hvala</a:t>
            </a:r>
            <a:endParaRPr lang="sr-Latn-RS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TTYL 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26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600" dirty="0" err="1" smtClean="0">
                <a:solidFill>
                  <a:schemeClr val="accent2">
                    <a:lumMod val="50000"/>
                  </a:schemeClr>
                </a:solidFill>
              </a:rPr>
              <a:t>alk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to you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later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</a:rPr>
              <a:t>Čujemo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</a:rPr>
              <a:t>kasnije</a:t>
            </a:r>
            <a:endParaRPr lang="sr-Latn-RS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PIR (</a:t>
            </a:r>
            <a:r>
              <a:rPr lang="sr-Latn-RS" sz="2600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arents</a:t>
            </a:r>
            <a:r>
              <a:rPr lang="sr-Latn-RS" sz="2600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room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) Roditelji u sobi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PRW</a:t>
            </a:r>
            <a:r>
              <a:rPr lang="sr-Latn-RS" sz="26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RS" sz="2600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arents</a:t>
            </a:r>
            <a:r>
              <a:rPr lang="sr-Latn-RS" sz="2600" dirty="0" smtClean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sr-Latn-RS" sz="2600" dirty="0" err="1" smtClean="0">
                <a:solidFill>
                  <a:schemeClr val="accent2">
                    <a:lumMod val="50000"/>
                  </a:schemeClr>
                </a:solidFill>
              </a:rPr>
              <a:t>watching</a:t>
            </a:r>
            <a:r>
              <a:rPr lang="sr-Latn-RS" sz="26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sr-Latn-RS" sz="3000" dirty="0" smtClean="0">
                <a:solidFill>
                  <a:schemeClr val="accent2">
                    <a:lumMod val="50000"/>
                  </a:schemeClr>
                </a:solidFill>
              </a:rPr>
              <a:t>Roditelji posmatraju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sr-Latn-RS" sz="3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31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sr-Latn-R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sr-Latn-RS" altLang="en-US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en-GB" altLang="en-US" sz="30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000" y="259923"/>
            <a:ext cx="1035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</a:rPr>
              <a:t>DA LI ZNATE ŠTA OVO ZNAČI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36122" b="-1"/>
          <a:stretch/>
        </p:blipFill>
        <p:spPr>
          <a:xfrm>
            <a:off x="144319" y="1611983"/>
            <a:ext cx="3001302" cy="4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bg2"/>
            </a:gs>
            <a:gs pos="83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875" y="283736"/>
            <a:ext cx="837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accent2">
                    <a:lumMod val="50000"/>
                  </a:schemeClr>
                </a:solidFill>
              </a:rPr>
              <a:t>FOTOGRAFIJE NA INTERNETU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5" y="1559921"/>
            <a:ext cx="3661604" cy="4893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5602" y="2221917"/>
            <a:ext cx="3708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Saglasnost!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ve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</a:rPr>
              <a:t>ostaje zauvek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RS" sz="2800" dirty="0" err="1" smtClean="0">
                <a:solidFill>
                  <a:schemeClr val="accent2">
                    <a:lumMod val="50000"/>
                  </a:schemeClr>
                </a:solidFill>
              </a:rPr>
              <a:t>Online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</a:rPr>
              <a:t> reputacija!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672208" y="4408349"/>
            <a:ext cx="7174444" cy="128501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Fotografije koje su po Vama bezazlene neko može iskoristiti kao pornografiju.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38" y="325225"/>
            <a:ext cx="10718277" cy="650450"/>
          </a:xfrm>
        </p:spPr>
        <p:txBody>
          <a:bodyPr>
            <a:normAutofit fontScale="90000"/>
          </a:bodyPr>
          <a:lstStyle/>
          <a:p>
            <a:r>
              <a:rPr lang="sr-Latn-RS" sz="4400" dirty="0" smtClean="0">
                <a:latin typeface="+mn-lt"/>
              </a:rPr>
              <a:t>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VR</a:t>
            </a:r>
            <a:r>
              <a:rPr lang="sr-Latn-RS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ŠNJAČKO NASILJE - </a:t>
            </a:r>
            <a:r>
              <a:rPr lang="sr-Latn-RS" sz="44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cyberbulling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938" y="2144481"/>
            <a:ext cx="58700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Uvredl</a:t>
            </a:r>
            <a:r>
              <a:rPr lang="sr-Cyrl-R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ј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iv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tekstov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mejlov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;</a:t>
            </a:r>
            <a:endParaRPr lang="sr-Latn-RS" sz="28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Uvredl</a:t>
            </a:r>
            <a:r>
              <a:rPr lang="sr-Cyrl-R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ј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ive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poruke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slike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ili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video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materijal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Imitiranje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sr-Latn-R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skl</a:t>
            </a:r>
            <a:r>
              <a:rPr lang="sr-Cyrl-R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ј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učivanje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p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onižavanje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R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online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;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Ružna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ogovaranja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sr-Latn-RS" sz="2800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chat</a:t>
            </a:r>
            <a:r>
              <a:rPr lang="en-US" sz="2800" dirty="0" smtClean="0">
                <a:solidFill>
                  <a:srgbClr val="54A021">
                    <a:lumMod val="75000"/>
                  </a:srgb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54A021">
                  <a:lumMod val="75000"/>
                </a:srgb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315959" y="3337089"/>
            <a:ext cx="4848256" cy="351562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accent1">
                    <a:lumMod val="50000"/>
                  </a:schemeClr>
                </a:solidFill>
              </a:rPr>
              <a:t>Istraživanja pokazuju da je jedno od petoro dece uzrasta od 8 do 17 godina u toku prošle godine bilo meta </a:t>
            </a:r>
            <a:r>
              <a:rPr lang="sr-Latn-RS" sz="2800" dirty="0" err="1" smtClean="0">
                <a:solidFill>
                  <a:schemeClr val="accent1">
                    <a:lumMod val="50000"/>
                  </a:schemeClr>
                </a:solidFill>
              </a:rPr>
              <a:t>cyberbullying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-a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63" y="1116958"/>
            <a:ext cx="3543975" cy="23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Custom 4">
      <a:dk1>
        <a:sysClr val="windowText" lastClr="000000"/>
      </a:dk1>
      <a:lt1>
        <a:srgbClr val="FFFFFF"/>
      </a:lt1>
      <a:dk2>
        <a:srgbClr val="9CCC40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2037</TotalTime>
  <Words>805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Corbel</vt:lpstr>
      <vt:lpstr>Gill Sans MT</vt:lpstr>
      <vt:lpstr>Impact</vt:lpstr>
      <vt:lpstr>Times New Roman</vt:lpstr>
      <vt:lpstr>Wingdings</vt:lpstr>
      <vt:lpstr>Badge</vt:lpstr>
      <vt:lpstr>PowerPoint Presentation</vt:lpstr>
      <vt:lpstr>PowerPoint Presentation</vt:lpstr>
      <vt:lpstr>PowerPoint Presentation</vt:lpstr>
      <vt:lpstr>Pitajte svoju decu: </vt:lpstr>
      <vt:lpstr>PowerPoint Presentation</vt:lpstr>
      <vt:lpstr>PowerPoint Presentation</vt:lpstr>
      <vt:lpstr>PowerPoint Presentation</vt:lpstr>
      <vt:lpstr>PowerPoint Presentation</vt:lpstr>
      <vt:lpstr> VRŠNJAČKO NASILJE - cyberbulling</vt:lpstr>
      <vt:lpstr>Seksting (SEXTING)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PAMETNO &amp; BEZBEDNO Smart &amp; safe</dc:title>
  <dc:creator>operater3</dc:creator>
  <cp:lastModifiedBy>Kontakt Centar</cp:lastModifiedBy>
  <cp:revision>210</cp:revision>
  <dcterms:created xsi:type="dcterms:W3CDTF">2017-04-03T06:41:15Z</dcterms:created>
  <dcterms:modified xsi:type="dcterms:W3CDTF">2017-10-11T14:11:20Z</dcterms:modified>
</cp:coreProperties>
</file>